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6" r:id="rId9"/>
    <p:sldId id="265" r:id="rId10"/>
    <p:sldId id="267" r:id="rId11"/>
    <p:sldId id="264" r:id="rId12"/>
  </p:sldIdLst>
  <p:sldSz cx="12192000" cy="6858000"/>
  <p:notesSz cx="6858000" cy="9144000"/>
  <p:embeddedFontLst>
    <p:embeddedFont>
      <p:font typeface="BM HANNA Air OTF" panose="020B0600000101010101" pitchFamily="34" charset="-127"/>
      <p:regular r:id="rId14"/>
    </p:embeddedFont>
    <p:embeddedFont>
      <p:font typeface="BM HANNA Pro OTF" panose="020B0600000101010101" pitchFamily="34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KOPUBDOTUM MEDIUM" pitchFamily="2" charset="-127"/>
      <p:regular r:id="rId22"/>
    </p:embeddedFont>
    <p:embeddedFont>
      <p:font typeface="Pretendard Light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19"/>
  </p:normalViewPr>
  <p:slideViewPr>
    <p:cSldViewPr snapToGrid="0">
      <p:cViewPr varScale="1">
        <p:scale>
          <a:sx n="43" d="100"/>
          <a:sy n="43" d="100"/>
        </p:scale>
        <p:origin x="216" y="2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D65CF-4733-6B4D-B451-C6B582F1A3BE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EBFBC-B5BE-8C41-9CE8-5F0E8A9DB00D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258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EBFBC-B5BE-8C41-9CE8-5F0E8A9DB00D}" type="slidenum">
              <a:rPr kumimoji="1" lang="ko-Kore-US" altLang="en-US" smtClean="0"/>
              <a:t>10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32919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EBFBC-B5BE-8C41-9CE8-5F0E8A9DB00D}" type="slidenum">
              <a:rPr kumimoji="1" lang="ko-Kore-US" altLang="en-US" smtClean="0"/>
              <a:t>11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47576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14F69-0C4A-8A16-5E0B-DD53EF6CF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4006B7-2183-1B14-82B8-1B91A4E67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EE817-F5D5-DD62-8A1B-87DB66B2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4E4AA-0A13-E2E6-3591-CA8C790F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E93E5-FBB5-CDDF-B110-CD11E490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78404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2D820-AB68-58EC-2B5C-86DD332C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AFEC1A-FA2C-3835-C131-C3DBB5C49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46F96-7AF9-B4B4-758F-D5BF579D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9082B-777A-4951-7C3F-01D321BC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240DD-4798-C654-9795-5A0DCD61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3975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410FF7-B221-33B1-3FCB-56FB7B547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449CB4-C1D4-CC47-118E-0D0181D35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A7C68C-59B9-96A4-BDB9-BE6191EB6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2654D9-3CF6-FF7F-D317-AE2B68E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A2BCD-DF52-13D4-BDDA-2C080129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57246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8A579-17D6-128B-2AD5-2B28D0BD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422C1-7DA3-0671-4408-04E2AE3C3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45969-F42A-5B8C-723C-1C7F881E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0B697-0045-5B3E-BA89-EA835145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8B8CEF-A895-FE69-C229-F6DC4D85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1166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AB39F-84D3-07BF-AA3F-DC15FF36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BBD18-A08D-4013-62CB-D3523B720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F86A1-0393-DCD9-9EA1-4DB64F19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5551A-D8F4-B441-4310-2F4239E3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858FB-BBDF-3CF9-6D02-DEA7B475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2622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09B1F-EC1F-95DC-3113-23DFF4F3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D7803-9697-0F65-3F72-A3289ADC2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D046AE-6369-DE3C-00A6-D9FDC41DB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9649D-EA8F-200A-E66A-D05BE35C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92E6F-0228-713E-C7B0-C2A75E5A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146E3-1B9C-D20C-CBD7-03602ED1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5466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BDB5-A101-2F2F-5B00-F825FBB9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AFF5C3-A5EA-1D82-E01B-5FBD5F611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E1EC44-6499-7A2F-D2F2-C2308442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16DEAC-059A-BC27-ABE0-F8772143B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21DE60-4372-C091-D676-BC19F13CA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9EBC89-1EFA-819D-AA03-6DECD8AB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1FD398-D46E-A415-09E6-6C2A35FF1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1C4536-6B6D-5ED0-5665-2D9ED314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5074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59092-9750-19FF-EF12-89D83F58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54FF61-9082-D383-86B4-A35F3D00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73E79C-3367-D8F0-64C1-B3573684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ADF33A-57CC-FFF9-84C9-B68E7189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6725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C4C2F1-FD28-E3F2-868F-005A6BC1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D6AC0-E410-078D-C9D6-D327C6BD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445D8B-795A-C210-01C9-8C591D83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655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B5CE4-C04F-FB91-E879-66236644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46548-4645-68AA-1F21-48DE5CC6C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BE30B-FA5D-4A73-BDDC-A015407CA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2265D2-325E-641D-7D9A-3F9DC9E1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577657-D2F3-4168-D0D4-3E6B222D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4643C-6706-26FC-55BB-C88BC33D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8113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A53D9-F8B8-57B8-8428-FBDDD6B1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D32A73-FDD2-C85F-9B41-B3C763673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94B27-284B-3CFC-B2C5-B1FFDDC76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63CCE-C438-C6E2-70E9-F7BBF87A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A11E6C-6902-A437-35F2-F3C1F32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FBDDF-FA4C-0FD5-7BCB-2D7F8093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31201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92B690-F0C6-09DC-35DC-4DF0581D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CB8F3F-3D93-DEFF-B080-FFC0E7583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E044D-F99C-8181-CCD5-37A95185A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87699-F437-9B44-9B62-C0C526343480}" type="datetimeFigureOut">
              <a:rPr kumimoji="1" lang="ko-Kore-US" altLang="en-US" smtClean="0"/>
              <a:t>10/5/22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BE94F-DFFD-4855-B9EE-EFEEC2B87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2FC9B-9327-01EF-077C-6A891B52C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F21F-F124-F74D-A213-3C81723FC5F9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52588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C51ED-6D12-6538-3D96-1A5B7B5CA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배달왕 호반우</a:t>
            </a:r>
            <a:r>
              <a:rPr kumimoji="1" lang="en-US" altLang="ko-KR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br>
              <a:rPr kumimoji="1" lang="en-US" altLang="ko-KR">
                <a:latin typeface="BM HANNA Pro OTF" panose="020B0600000101010101" pitchFamily="34" charset="-127"/>
                <a:ea typeface="BM HANNA Pro OTF" panose="020B0600000101010101" pitchFamily="34" charset="-127"/>
              </a:rPr>
            </a:br>
            <a:r>
              <a:rPr kumimoji="1" lang="ko-KR" altLang="en-US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 제안서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44C4FB-79FA-A231-7470-0DF6B393D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우아한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호반우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노준혁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2020117830</a:t>
            </a:r>
          </a:p>
          <a:p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이지안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2020111674</a:t>
            </a:r>
          </a:p>
          <a:p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신찬규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2020111854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2511132-BA7A-35DC-2298-CE8B5F47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101" y="3429000"/>
            <a:ext cx="2658790" cy="32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83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2626F-8B25-7208-5319-CF9B67E2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진행 계획 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AF0E14-4950-F46A-3E22-A84AF6077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04428" y="1956644"/>
            <a:ext cx="4871442" cy="435133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 요구사항 분석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ctr">
              <a:buNone/>
            </a:pPr>
            <a:endParaRPr kumimoji="1" lang="en-US" altLang="ko-Kore-US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ctr">
              <a:buNone/>
            </a:pPr>
            <a:r>
              <a:rPr kumimoji="1" lang="en-US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  </a:t>
            </a:r>
            <a:r>
              <a:rPr kumimoji="1" lang="ko-Kore-US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개념적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설계</a:t>
            </a:r>
            <a:r>
              <a:rPr kumimoji="1" lang="en-US" altLang="ko-KR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및 프로젝트 제안서 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ctr">
              <a:buNone/>
            </a:pP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ctr">
              <a:buNone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논리적 설계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ctr">
              <a:buNone/>
            </a:pP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ctr">
              <a:buNone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데이터베이스 구현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ctr">
              <a:buNone/>
            </a:pP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ctr">
              <a:buNone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웹 어플리케이션 구현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lvl="1" indent="0" algn="ctr">
              <a:buNone/>
            </a:pPr>
            <a:r>
              <a:rPr kumimoji="1" lang="ko-KR" altLang="en-US" sz="2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프론트엔드</a:t>
            </a:r>
            <a:r>
              <a:rPr kumimoji="1" lang="ko-KR" altLang="en-US" sz="2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구현</a:t>
            </a:r>
            <a:endParaRPr kumimoji="1" lang="en-US" altLang="ko-KR" sz="2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lvl="1" indent="0" algn="ctr">
              <a:buNone/>
            </a:pPr>
            <a:r>
              <a:rPr kumimoji="1" lang="ko-KR" altLang="en-US" sz="2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백엔드</a:t>
            </a:r>
            <a:r>
              <a:rPr kumimoji="1" lang="ko-KR" altLang="en-US" sz="2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구현</a:t>
            </a:r>
            <a:endParaRPr kumimoji="1" lang="en-US" altLang="ko-KR" sz="2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lvl="1" indent="0" algn="ctr">
              <a:buNone/>
            </a:pPr>
            <a:r>
              <a:rPr kumimoji="1" lang="ko-KR" altLang="en-US" sz="2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백엔드</a:t>
            </a:r>
            <a:r>
              <a:rPr kumimoji="1" lang="ko-KR" altLang="en-US" sz="2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데이터베이스 연결</a:t>
            </a:r>
            <a:endParaRPr kumimoji="1" lang="en-US" altLang="ko-KR" sz="2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lvl="1" indent="0" algn="ctr">
              <a:buNone/>
            </a:pPr>
            <a:endParaRPr kumimoji="1" lang="en-US" altLang="ko-KR" sz="22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ctr">
              <a:buNone/>
            </a:pPr>
            <a:r>
              <a:rPr kumimoji="1" lang="ko-KR" altLang="en-US" sz="24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  배포 및 테스팅</a:t>
            </a:r>
            <a:endParaRPr kumimoji="1" lang="en-US" altLang="ko-KR" sz="2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7" name="직선 연결선[R] 19">
            <a:extLst>
              <a:ext uri="{FF2B5EF4-FFF2-40B4-BE49-F238E27FC236}">
                <a16:creationId xmlns:a16="http://schemas.microsoft.com/office/drawing/2014/main" id="{37B31635-2F6A-6077-9DF8-3814CEDA0A5E}"/>
              </a:ext>
            </a:extLst>
          </p:cNvPr>
          <p:cNvCxnSpPr>
            <a:cxnSpLocks/>
          </p:cNvCxnSpPr>
          <p:nvPr/>
        </p:nvCxnSpPr>
        <p:spPr>
          <a:xfrm>
            <a:off x="3894008" y="1904289"/>
            <a:ext cx="0" cy="4174564"/>
          </a:xfrm>
          <a:prstGeom prst="line">
            <a:avLst/>
          </a:prstGeom>
          <a:noFill/>
          <a:ln w="9525" cap="flat" cmpd="sng" algn="ctr">
            <a:solidFill>
              <a:srgbClr val="7879B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[R] 4">
            <a:extLst>
              <a:ext uri="{FF2B5EF4-FFF2-40B4-BE49-F238E27FC236}">
                <a16:creationId xmlns:a16="http://schemas.microsoft.com/office/drawing/2014/main" id="{8FFF4BAE-E0C8-F555-680B-96C746D75F0D}"/>
              </a:ext>
            </a:extLst>
          </p:cNvPr>
          <p:cNvCxnSpPr>
            <a:cxnSpLocks/>
          </p:cNvCxnSpPr>
          <p:nvPr/>
        </p:nvCxnSpPr>
        <p:spPr>
          <a:xfrm>
            <a:off x="5210902" y="1933877"/>
            <a:ext cx="0" cy="4174564"/>
          </a:xfrm>
          <a:prstGeom prst="line">
            <a:avLst/>
          </a:prstGeom>
          <a:noFill/>
          <a:ln w="9525" cap="flat" cmpd="sng" algn="ctr">
            <a:solidFill>
              <a:srgbClr val="7879B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[R] 5">
            <a:extLst>
              <a:ext uri="{FF2B5EF4-FFF2-40B4-BE49-F238E27FC236}">
                <a16:creationId xmlns:a16="http://schemas.microsoft.com/office/drawing/2014/main" id="{573B487A-B722-437C-7C84-185035AC57AD}"/>
              </a:ext>
            </a:extLst>
          </p:cNvPr>
          <p:cNvCxnSpPr>
            <a:cxnSpLocks/>
          </p:cNvCxnSpPr>
          <p:nvPr/>
        </p:nvCxnSpPr>
        <p:spPr>
          <a:xfrm flipH="1">
            <a:off x="6483595" y="1904289"/>
            <a:ext cx="7991" cy="4305190"/>
          </a:xfrm>
          <a:prstGeom prst="line">
            <a:avLst/>
          </a:prstGeom>
          <a:noFill/>
          <a:ln w="9525" cap="flat" cmpd="sng" algn="ctr">
            <a:solidFill>
              <a:srgbClr val="7879B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[R] 8">
            <a:extLst>
              <a:ext uri="{FF2B5EF4-FFF2-40B4-BE49-F238E27FC236}">
                <a16:creationId xmlns:a16="http://schemas.microsoft.com/office/drawing/2014/main" id="{AE7556E9-071C-8AC5-A16D-C0C49D0BF37F}"/>
              </a:ext>
            </a:extLst>
          </p:cNvPr>
          <p:cNvCxnSpPr>
            <a:cxnSpLocks/>
          </p:cNvCxnSpPr>
          <p:nvPr/>
        </p:nvCxnSpPr>
        <p:spPr>
          <a:xfrm>
            <a:off x="7778251" y="1904289"/>
            <a:ext cx="931" cy="4290507"/>
          </a:xfrm>
          <a:prstGeom prst="line">
            <a:avLst/>
          </a:prstGeom>
          <a:noFill/>
          <a:ln w="9525" cap="flat" cmpd="sng" algn="ctr">
            <a:solidFill>
              <a:srgbClr val="7879B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직선 연결선[R] 9">
            <a:extLst>
              <a:ext uri="{FF2B5EF4-FFF2-40B4-BE49-F238E27FC236}">
                <a16:creationId xmlns:a16="http://schemas.microsoft.com/office/drawing/2014/main" id="{D57554C3-8AC2-4F5D-9B65-DB0E6505B667}"/>
              </a:ext>
            </a:extLst>
          </p:cNvPr>
          <p:cNvCxnSpPr>
            <a:cxnSpLocks/>
          </p:cNvCxnSpPr>
          <p:nvPr/>
        </p:nvCxnSpPr>
        <p:spPr>
          <a:xfrm>
            <a:off x="9153543" y="1904289"/>
            <a:ext cx="0" cy="4296180"/>
          </a:xfrm>
          <a:prstGeom prst="line">
            <a:avLst/>
          </a:prstGeom>
          <a:noFill/>
          <a:ln w="9525" cap="flat" cmpd="sng" algn="ctr">
            <a:solidFill>
              <a:srgbClr val="7879B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ED5824-3661-1DFD-D2A0-A438BF6A37F7}"/>
              </a:ext>
            </a:extLst>
          </p:cNvPr>
          <p:cNvSpPr/>
          <p:nvPr/>
        </p:nvSpPr>
        <p:spPr>
          <a:xfrm>
            <a:off x="3894825" y="1956644"/>
            <a:ext cx="1316077" cy="323165"/>
          </a:xfrm>
          <a:prstGeom prst="rect">
            <a:avLst/>
          </a:prstGeom>
          <a:solidFill>
            <a:srgbClr val="0049F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US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0756FD-B7B3-1EF8-19D3-18DA2E83690B}"/>
              </a:ext>
            </a:extLst>
          </p:cNvPr>
          <p:cNvSpPr/>
          <p:nvPr/>
        </p:nvSpPr>
        <p:spPr>
          <a:xfrm>
            <a:off x="5203064" y="2545765"/>
            <a:ext cx="1300646" cy="323164"/>
          </a:xfrm>
          <a:prstGeom prst="rect">
            <a:avLst/>
          </a:prstGeom>
          <a:solidFill>
            <a:srgbClr val="0049F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US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1F10BC-1D07-5E5D-C5B2-F2D4A53663FA}"/>
              </a:ext>
            </a:extLst>
          </p:cNvPr>
          <p:cNvSpPr/>
          <p:nvPr/>
        </p:nvSpPr>
        <p:spPr>
          <a:xfrm>
            <a:off x="6491586" y="3168895"/>
            <a:ext cx="1286665" cy="323165"/>
          </a:xfrm>
          <a:prstGeom prst="rect">
            <a:avLst/>
          </a:prstGeom>
          <a:solidFill>
            <a:srgbClr val="0049F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US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F2FD68-5B8F-2D48-B1CE-2C944B3E0BEB}"/>
              </a:ext>
            </a:extLst>
          </p:cNvPr>
          <p:cNvSpPr/>
          <p:nvPr/>
        </p:nvSpPr>
        <p:spPr>
          <a:xfrm>
            <a:off x="7771990" y="3809148"/>
            <a:ext cx="1379613" cy="323165"/>
          </a:xfrm>
          <a:prstGeom prst="rect">
            <a:avLst/>
          </a:prstGeom>
          <a:solidFill>
            <a:srgbClr val="0049F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US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9F4449-E6F9-1E98-C824-A7D9ED731564}"/>
              </a:ext>
            </a:extLst>
          </p:cNvPr>
          <p:cNvSpPr/>
          <p:nvPr/>
        </p:nvSpPr>
        <p:spPr>
          <a:xfrm>
            <a:off x="9156435" y="4487722"/>
            <a:ext cx="1389961" cy="323165"/>
          </a:xfrm>
          <a:prstGeom prst="rect">
            <a:avLst/>
          </a:prstGeom>
          <a:solidFill>
            <a:srgbClr val="0049F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US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D15673-C083-DB9F-A5E7-7C0FA3093FA6}"/>
              </a:ext>
            </a:extLst>
          </p:cNvPr>
          <p:cNvSpPr/>
          <p:nvPr/>
        </p:nvSpPr>
        <p:spPr>
          <a:xfrm>
            <a:off x="10546400" y="5730495"/>
            <a:ext cx="1277091" cy="323165"/>
          </a:xfrm>
          <a:prstGeom prst="rect">
            <a:avLst/>
          </a:prstGeom>
          <a:solidFill>
            <a:srgbClr val="0049F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US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Pretendard Light"/>
              <a:cs typeface="+mn-cs"/>
            </a:endParaRPr>
          </a:p>
        </p:txBody>
      </p:sp>
      <p:cxnSp>
        <p:nvCxnSpPr>
          <p:cNvPr id="28" name="직선 연결선[R] 17">
            <a:extLst>
              <a:ext uri="{FF2B5EF4-FFF2-40B4-BE49-F238E27FC236}">
                <a16:creationId xmlns:a16="http://schemas.microsoft.com/office/drawing/2014/main" id="{253F8296-C3B0-B5FF-9F3A-E48A97BB1F0B}"/>
              </a:ext>
            </a:extLst>
          </p:cNvPr>
          <p:cNvCxnSpPr>
            <a:cxnSpLocks/>
          </p:cNvCxnSpPr>
          <p:nvPr/>
        </p:nvCxnSpPr>
        <p:spPr>
          <a:xfrm>
            <a:off x="10546400" y="1904289"/>
            <a:ext cx="1" cy="4296181"/>
          </a:xfrm>
          <a:prstGeom prst="line">
            <a:avLst/>
          </a:prstGeom>
          <a:noFill/>
          <a:ln w="9525" cap="flat" cmpd="sng" algn="ctr">
            <a:solidFill>
              <a:srgbClr val="7879B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직선 연결선[R] 21">
            <a:extLst>
              <a:ext uri="{FF2B5EF4-FFF2-40B4-BE49-F238E27FC236}">
                <a16:creationId xmlns:a16="http://schemas.microsoft.com/office/drawing/2014/main" id="{D4E8AA92-AE61-E26A-9A36-4B6A73407B91}"/>
              </a:ext>
            </a:extLst>
          </p:cNvPr>
          <p:cNvCxnSpPr>
            <a:cxnSpLocks/>
          </p:cNvCxnSpPr>
          <p:nvPr/>
        </p:nvCxnSpPr>
        <p:spPr>
          <a:xfrm>
            <a:off x="11823492" y="1904289"/>
            <a:ext cx="0" cy="4279997"/>
          </a:xfrm>
          <a:prstGeom prst="line">
            <a:avLst/>
          </a:prstGeom>
          <a:noFill/>
          <a:ln w="9525" cap="flat" cmpd="sng" algn="ctr">
            <a:solidFill>
              <a:srgbClr val="7879B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38E146B-42FF-2412-B794-9D3328C4EAFD}"/>
              </a:ext>
            </a:extLst>
          </p:cNvPr>
          <p:cNvSpPr txBox="1"/>
          <p:nvPr/>
        </p:nvSpPr>
        <p:spPr>
          <a:xfrm>
            <a:off x="4079931" y="1377490"/>
            <a:ext cx="8024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en-US" altLang="ko-KR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                </a:t>
            </a:r>
            <a:r>
              <a:rPr kumimoji="1" lang="en-US" altLang="ko-KR" sz="1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9/22</a:t>
            </a:r>
            <a:r>
              <a:rPr kumimoji="1" lang="en-US" altLang="ko-KR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              </a:t>
            </a:r>
            <a:r>
              <a:rPr kumimoji="1" lang="ko-KR" altLang="en-US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 </a:t>
            </a:r>
            <a:r>
              <a:rPr kumimoji="1" lang="en-US" altLang="ko-KR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10/6            </a:t>
            </a:r>
            <a:r>
              <a:rPr kumimoji="1" lang="ko-KR" altLang="en-US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   </a:t>
            </a:r>
            <a:r>
              <a:rPr kumimoji="1" lang="en-US" altLang="ko-KR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10/20              </a:t>
            </a:r>
            <a:r>
              <a:rPr kumimoji="1" lang="ko-KR" altLang="en-US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  </a:t>
            </a:r>
            <a:r>
              <a:rPr kumimoji="1" lang="en-US" altLang="ko-KR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11/17               11/24            </a:t>
            </a:r>
            <a:r>
              <a:rPr kumimoji="1" lang="ko-KR" altLang="en-US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  </a:t>
            </a:r>
            <a:r>
              <a:rPr kumimoji="1" lang="en-US" altLang="ko-KR" sz="1500" dirty="0">
                <a:solidFill>
                  <a:srgbClr val="000000"/>
                </a:solidFill>
                <a:latin typeface="KoPubDotum Medium" pitchFamily="2" charset="-127"/>
                <a:ea typeface="BM HANNA Air OTF" panose="020B0600000101010101"/>
              </a:rPr>
              <a:t>12/7     </a:t>
            </a:r>
            <a:endParaRPr kumimoji="1" lang="en-US" altLang="ko-US" sz="1500" dirty="0">
              <a:solidFill>
                <a:srgbClr val="000000"/>
              </a:solidFill>
              <a:latin typeface="KoPubDotum Medium" pitchFamily="2" charset="-127"/>
              <a:ea typeface="BM HANNA Air OTF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56589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2626F-8B25-7208-5319-CF9B67E2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957" y="2766218"/>
            <a:ext cx="2754086" cy="1325563"/>
          </a:xfrm>
        </p:spPr>
        <p:txBody>
          <a:bodyPr/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감사합니다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27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02B27-5B09-9F7C-C718-C6BE4B70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목차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31C0B-3203-BB32-6800-65FF745F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소개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 주제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서비스 설명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주요 메뉴 및 기능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 진행 계획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ko-Kore-US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2A7B957-6413-5EA1-CF56-42519A4F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101" y="3429000"/>
            <a:ext cx="2658790" cy="32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2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D29-F172-5461-7310-C7295852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팀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이름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우아한호반우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50118-190E-D693-4BFC-A965CE546057}"/>
              </a:ext>
            </a:extLst>
          </p:cNvPr>
          <p:cNvSpPr txBox="1"/>
          <p:nvPr/>
        </p:nvSpPr>
        <p:spPr>
          <a:xfrm>
            <a:off x="5074534" y="5620037"/>
            <a:ext cx="204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이지안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2020111674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0432E-1F95-D067-013E-96CD82B0AD02}"/>
              </a:ext>
            </a:extLst>
          </p:cNvPr>
          <p:cNvSpPr txBox="1"/>
          <p:nvPr/>
        </p:nvSpPr>
        <p:spPr>
          <a:xfrm>
            <a:off x="9008962" y="5581766"/>
            <a:ext cx="204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신찬규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2020111854</a:t>
            </a:r>
            <a:endParaRPr kumimoji="1" lang="ko-Kore-US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E2518-AE6E-F107-0EA7-6E5465F48D36}"/>
              </a:ext>
            </a:extLst>
          </p:cNvPr>
          <p:cNvSpPr txBox="1"/>
          <p:nvPr/>
        </p:nvSpPr>
        <p:spPr>
          <a:xfrm>
            <a:off x="1140106" y="5620037"/>
            <a:ext cx="204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노준혁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2020117830</a:t>
            </a:r>
          </a:p>
        </p:txBody>
      </p:sp>
      <p:pic>
        <p:nvPicPr>
          <p:cNvPr id="18" name="그림 17" descr="사람, 하늘, 실외, 착용이(가) 표시된 사진&#10;&#10;자동 생성된 설명">
            <a:extLst>
              <a:ext uri="{FF2B5EF4-FFF2-40B4-BE49-F238E27FC236}">
                <a16:creationId xmlns:a16="http://schemas.microsoft.com/office/drawing/2014/main" id="{08D1BC79-A832-11F8-D8E6-A464F541E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r="15509"/>
          <a:stretch/>
        </p:blipFill>
        <p:spPr>
          <a:xfrm>
            <a:off x="8888269" y="2233721"/>
            <a:ext cx="2407669" cy="3222542"/>
          </a:xfrm>
          <a:prstGeom prst="rect">
            <a:avLst/>
          </a:prstGeom>
        </p:spPr>
      </p:pic>
      <p:pic>
        <p:nvPicPr>
          <p:cNvPr id="22" name="그림 21" descr="사람, 실내, 착용, 선글라스이(가) 표시된 사진&#10;&#10;자동 생성된 설명">
            <a:extLst>
              <a:ext uri="{FF2B5EF4-FFF2-40B4-BE49-F238E27FC236}">
                <a16:creationId xmlns:a16="http://schemas.microsoft.com/office/drawing/2014/main" id="{DC1323A0-2479-E5DE-7519-B0E008BFA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435" b="34167"/>
          <a:stretch/>
        </p:blipFill>
        <p:spPr>
          <a:xfrm>
            <a:off x="957737" y="2233726"/>
            <a:ext cx="2407670" cy="322253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43F770-984A-082B-4B5E-41140454BD0A}"/>
              </a:ext>
            </a:extLst>
          </p:cNvPr>
          <p:cNvGrpSpPr/>
          <p:nvPr/>
        </p:nvGrpSpPr>
        <p:grpSpPr>
          <a:xfrm>
            <a:off x="4727726" y="2253987"/>
            <a:ext cx="2407669" cy="3222537"/>
            <a:chOff x="4727726" y="2253987"/>
            <a:chExt cx="2407669" cy="3222537"/>
          </a:xfrm>
        </p:grpSpPr>
        <p:pic>
          <p:nvPicPr>
            <p:cNvPr id="24" name="그림 23" descr="사람, 벽, 실내, 셔츠이(가) 표시된 사진&#10;&#10;자동 생성된 설명">
              <a:extLst>
                <a:ext uri="{FF2B5EF4-FFF2-40B4-BE49-F238E27FC236}">
                  <a16:creationId xmlns:a16="http://schemas.microsoft.com/office/drawing/2014/main" id="{A169F6D9-65DF-BFAC-4583-A78175FDD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94" r="10067" b="15703"/>
            <a:stretch/>
          </p:blipFill>
          <p:spPr>
            <a:xfrm>
              <a:off x="4727726" y="2253987"/>
              <a:ext cx="2407669" cy="322253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A36B96B-DA69-756F-2A04-C7F11C2BF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3400" y1="49907" x2="25300" y2="57407"/>
                          <a14:foregroundMark x1="25300" y1="57407" x2="24900" y2="53519"/>
                          <a14:foregroundMark x1="58500" y1="48981" x2="53400" y2="54167"/>
                          <a14:foregroundMark x1="53400" y1="54167" x2="61600" y2="57685"/>
                          <a14:foregroundMark x1="61600" y1="57685" x2="60800" y2="51204"/>
                          <a14:foregroundMark x1="64600" y1="57407" x2="65300" y2="55278"/>
                          <a14:foregroundMark x1="16300" y1="53981" x2="26400" y2="54167"/>
                          <a14:foregroundMark x1="31400" y1="56389" x2="31400" y2="563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038675" y="2648357"/>
              <a:ext cx="2078791" cy="1833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25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02B27-5B09-9F7C-C718-C6BE4B70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주제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배달왕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호반우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31C0B-3203-BB32-6800-65FF745F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경북대 제휴 업체에 대한 홍보가 배달 플랫폼이 아닌 카카오톡이나 인스타그램 등 다양한 곳에 공지되어 있기 때문에 정보를 취합하기 어려움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이로 인해 학생들이 어떤 업체들이 단과 대학과 제휴를 맺고 있는지 잘 모름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이러한 문제점을 개선하기 위해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“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배달왕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호반우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”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제안</a:t>
            </a:r>
            <a:endParaRPr kumimoji="1" lang="ko-Kore-US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2A7B957-6413-5EA1-CF56-42519A4F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101" y="3429000"/>
            <a:ext cx="2658790" cy="32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2C41E-B64F-3CEB-7FFF-21BC8AAD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서비스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설명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74E6D3-F34D-D9CE-1F9E-F19802116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서비스 중인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“</a:t>
            </a:r>
            <a:r>
              <a:rPr kumimoji="1" lang="ko-Kore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배달의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민족    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”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 영향을 받아 경북대 만의 배달 플랫폼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“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배달왕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호반우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”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제안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 경북대 단과 대학과 제휴하고 있는 업체들을 모아서 볼 수 있고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>
              <a:buNone/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 본 플랫폼을 통해 주문 가능하다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ko-Kore-US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6C8BA88-9FD7-6985-8C44-080321DD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101" y="3429000"/>
            <a:ext cx="2658790" cy="3292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3FE58-16CB-E729-2C5A-DAB1F09E0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9" r="14375"/>
          <a:stretch/>
        </p:blipFill>
        <p:spPr>
          <a:xfrm>
            <a:off x="5267102" y="1848775"/>
            <a:ext cx="439218" cy="4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17B3D-8B0B-D3C5-AA8C-B9CBD092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주요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메뉴 및 기능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6B3DB-5333-80EE-B40C-90CEC35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ore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가입 및 로그인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 아이디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비밀번호로 회원 가입 및 로그인할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배달 주소 등록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 배달 받을 주소를 등록할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단과 대학 등록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ore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자신의 단과 대학을 등록할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음식점 목록 조회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 등록한 단과 대학과 제휴를 맺은 업체 목록을 볼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lvl="1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 교내 식당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공식당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경대리아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밥센터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등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목록을 볼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lvl="1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음식점은 음식 종류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(ex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한식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중식 등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따라 분류되어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079AB5-9CBA-1DEF-7175-19F5D4B6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101" y="3429000"/>
            <a:ext cx="2658790" cy="32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57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17B3D-8B0B-D3C5-AA8C-B9CBD092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주요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메뉴 및 기능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6B3DB-5333-80EE-B40C-90CEC35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음식 주문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ore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음식점에서 음식을 주문할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주문 상태 조회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 자신이 주문한 음식이 조리 중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배달 중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배달 완료인지 알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쿠폰 등록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 업체가 발행한 할인 쿠폰을 받을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쿠폰 사용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 주문 시 쿠폰을 사용해 할인 받을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쿠폰 목록 조회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학생은 자신이 받은 쿠폰들을 확인할 수 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ore-US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96E757C-54C7-6073-E81D-78A9A375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101" y="3429000"/>
            <a:ext cx="2658790" cy="32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0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C6541-F210-F1DB-6B62-A5983665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웹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어플리케이션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개발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스택</a:t>
            </a:r>
            <a:endParaRPr kumimoji="1" lang="ko-Kore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017C3-F5CD-D228-D9EB-1A5B2EF9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750" y="1443144"/>
            <a:ext cx="2540000" cy="25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C8734B-7B1D-AB0C-491A-25507D04E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6" r="12557"/>
          <a:stretch/>
        </p:blipFill>
        <p:spPr>
          <a:xfrm>
            <a:off x="7925256" y="4118448"/>
            <a:ext cx="3639215" cy="19301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C867A0-66A4-7AA0-3BBD-D54C0F1B6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31" r="19231"/>
          <a:stretch/>
        </p:blipFill>
        <p:spPr>
          <a:xfrm>
            <a:off x="665289" y="1781398"/>
            <a:ext cx="2406280" cy="2201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C19E07-EE76-D8AA-9E5B-E3477441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023" y="3655178"/>
            <a:ext cx="2083273" cy="2083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EB4A8-2170-76A5-18D4-6E7F2C9C52C3}"/>
              </a:ext>
            </a:extLst>
          </p:cNvPr>
          <p:cNvSpPr txBox="1"/>
          <p:nvPr/>
        </p:nvSpPr>
        <p:spPr>
          <a:xfrm>
            <a:off x="1120924" y="4187848"/>
            <a:ext cx="149501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프론트엔드</a:t>
            </a:r>
            <a:endParaRPr kumimoji="1" lang="en-US" altLang="ko-KR" sz="25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83EE1-9920-6520-EFFD-AA5F65F2E042}"/>
              </a:ext>
            </a:extLst>
          </p:cNvPr>
          <p:cNvSpPr txBox="1"/>
          <p:nvPr/>
        </p:nvSpPr>
        <p:spPr>
          <a:xfrm>
            <a:off x="3879785" y="5910363"/>
            <a:ext cx="101974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백엔드</a:t>
            </a:r>
            <a:endParaRPr kumimoji="1" lang="en-US" altLang="ko-KR" sz="25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8E954-3F25-6282-7EB2-598BFDC155B8}"/>
              </a:ext>
            </a:extLst>
          </p:cNvPr>
          <p:cNvSpPr txBox="1"/>
          <p:nvPr/>
        </p:nvSpPr>
        <p:spPr>
          <a:xfrm>
            <a:off x="6460634" y="3983144"/>
            <a:ext cx="11369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협업 툴</a:t>
            </a:r>
            <a:endParaRPr kumimoji="1" lang="en-US" altLang="ko-KR" sz="25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0617CD-0A01-94A9-ED48-DB73E357A7A0}"/>
              </a:ext>
            </a:extLst>
          </p:cNvPr>
          <p:cNvSpPr txBox="1"/>
          <p:nvPr/>
        </p:nvSpPr>
        <p:spPr>
          <a:xfrm>
            <a:off x="8853486" y="5910363"/>
            <a:ext cx="17827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데이터베이스</a:t>
            </a:r>
            <a:endParaRPr kumimoji="1" lang="en-US" altLang="ko-KR" sz="25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70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C1AE4-A007-402F-D4FA-C0346A08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ER </a:t>
            </a:r>
            <a:r>
              <a:rPr kumimoji="1" lang="ko-Kore-US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E62516-3AEF-B053-B15A-B19D5516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31" y="1481083"/>
            <a:ext cx="7367337" cy="515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1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333</Words>
  <Application>Microsoft Macintosh PowerPoint</Application>
  <PresentationFormat>와이드스크린</PresentationFormat>
  <Paragraphs>72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Calibri</vt:lpstr>
      <vt:lpstr>Arial</vt:lpstr>
      <vt:lpstr>BM HANNA Air OTF</vt:lpstr>
      <vt:lpstr>KOPUBDOTUM MEDIUM</vt:lpstr>
      <vt:lpstr>Pretendard Light</vt:lpstr>
      <vt:lpstr>Calibri Light</vt:lpstr>
      <vt:lpstr>BM HANNA Pro OTF</vt:lpstr>
      <vt:lpstr>Office 테마</vt:lpstr>
      <vt:lpstr>배달왕 호반우: 프로젝트 제안서</vt:lpstr>
      <vt:lpstr>목차</vt:lpstr>
      <vt:lpstr>팀 이름: 우아한호반우</vt:lpstr>
      <vt:lpstr>프로젝트 주제: 배달왕 호반우</vt:lpstr>
      <vt:lpstr>서비스 설명</vt:lpstr>
      <vt:lpstr>주요 메뉴 및 기능</vt:lpstr>
      <vt:lpstr>주요 메뉴 및 기능</vt:lpstr>
      <vt:lpstr>웹 어플리케이션 개발 스택</vt:lpstr>
      <vt:lpstr>ER 다이어그램</vt:lpstr>
      <vt:lpstr>프로젝트 진행 계획 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배달왕 호반우: 프로젝트 제안서</dc:title>
  <dc:creator>신찬규</dc:creator>
  <cp:lastModifiedBy>신찬규</cp:lastModifiedBy>
  <cp:revision>18</cp:revision>
  <dcterms:created xsi:type="dcterms:W3CDTF">2022-10-04T07:27:54Z</dcterms:created>
  <dcterms:modified xsi:type="dcterms:W3CDTF">2022-10-05T12:31:51Z</dcterms:modified>
</cp:coreProperties>
</file>